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7" r:id="rId1"/>
  </p:sldMasterIdLst>
  <p:notesMasterIdLst>
    <p:notesMasterId r:id="rId26"/>
  </p:notesMasterIdLst>
  <p:handoutMasterIdLst>
    <p:handoutMasterId r:id="rId27"/>
  </p:handoutMasterIdLst>
  <p:sldIdLst>
    <p:sldId id="258" r:id="rId2"/>
    <p:sldId id="280" r:id="rId3"/>
    <p:sldId id="315" r:id="rId4"/>
    <p:sldId id="281" r:id="rId5"/>
    <p:sldId id="296" r:id="rId6"/>
    <p:sldId id="320" r:id="rId7"/>
    <p:sldId id="282" r:id="rId8"/>
    <p:sldId id="318" r:id="rId9"/>
    <p:sldId id="319" r:id="rId10"/>
    <p:sldId id="321" r:id="rId11"/>
    <p:sldId id="327" r:id="rId12"/>
    <p:sldId id="283" r:id="rId13"/>
    <p:sldId id="322" r:id="rId14"/>
    <p:sldId id="323" r:id="rId15"/>
    <p:sldId id="324" r:id="rId16"/>
    <p:sldId id="294" r:id="rId17"/>
    <p:sldId id="316" r:id="rId18"/>
    <p:sldId id="317" r:id="rId19"/>
    <p:sldId id="325" r:id="rId20"/>
    <p:sldId id="326" r:id="rId21"/>
    <p:sldId id="328" r:id="rId22"/>
    <p:sldId id="329" r:id="rId23"/>
    <p:sldId id="330" r:id="rId24"/>
    <p:sldId id="33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3" autoAdjust="0"/>
  </p:normalViewPr>
  <p:slideViewPr>
    <p:cSldViewPr>
      <p:cViewPr varScale="1">
        <p:scale>
          <a:sx n="113" d="100"/>
          <a:sy n="113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81375EF-813D-4514-9B68-DBB20FDB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E891ED6-D8B1-4BDA-AB4B-53C62BCA1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_ground_ele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upper_swoosh_graphic_e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wer_swoosh_graphic_elem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tom_element_lar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733800" y="-152400"/>
            <a:ext cx="9144000" cy="975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4800" y="2090399"/>
            <a:ext cx="7753800" cy="17526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0B7F4-EDC6-4FBA-A820-0CB1ABB455B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1096636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-76200" y="57943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pper_swoosh_graphic_element_reverse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back_ground_element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400" y="6858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3417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hf hdr="0"/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Char char="•"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7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29190" y="1371600"/>
            <a:ext cx="6729410" cy="1628772"/>
          </a:xfrm>
        </p:spPr>
        <p:txBody>
          <a:bodyPr/>
          <a:lstStyle/>
          <a:p>
            <a:r>
              <a:rPr lang="sk-SK" dirty="0" smtClean="0"/>
              <a:t>Neposlušná </a:t>
            </a:r>
            <a:br>
              <a:rPr lang="sk-SK" dirty="0" smtClean="0"/>
            </a:br>
            <a:r>
              <a:rPr lang="sk-SK" dirty="0" smtClean="0"/>
              <a:t>golfová </a:t>
            </a:r>
            <a:br>
              <a:rPr lang="sk-SK" dirty="0" smtClean="0"/>
            </a:br>
            <a:r>
              <a:rPr lang="sk-SK" dirty="0" smtClean="0"/>
              <a:t>loptička</a:t>
            </a:r>
            <a:endParaRPr dirty="0" smtClean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9124" y="4214818"/>
            <a:ext cx="6400800" cy="95725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dirty="0" smtClean="0"/>
              <a:t>RNDr. Martin Plesch, PhD.</a:t>
            </a:r>
          </a:p>
        </p:txBody>
      </p:sp>
      <p:sp>
        <p:nvSpPr>
          <p:cNvPr id="6147" name="Zástupný symbol dátumu 3"/>
          <p:cNvSpPr>
            <a:spLocks noGrp="1"/>
          </p:cNvSpPr>
          <p:nvPr>
            <p:ph type="dt" sz="quarter" idx="4294967295"/>
          </p:nvPr>
        </p:nvSpPr>
        <p:spPr bwMode="auto">
          <a:xfrm>
            <a:off x="6667500" y="6191250"/>
            <a:ext cx="24765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sk-SK" dirty="0" smtClean="0"/>
              <a:t>21. </a:t>
            </a:r>
            <a:r>
              <a:rPr lang="sk-SK" dirty="0"/>
              <a:t>o</a:t>
            </a:r>
            <a:r>
              <a:rPr lang="sk-SK" dirty="0" smtClean="0"/>
              <a:t>któbra 2011</a:t>
            </a:r>
            <a:endParaRPr lang="cs-CZ" dirty="0" smtClean="0"/>
          </a:p>
        </p:txBody>
      </p:sp>
      <p:sp>
        <p:nvSpPr>
          <p:cNvPr id="6148" name="Zástupný symbol päty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294967295"/>
          </p:nvPr>
        </p:nvSpPr>
        <p:spPr>
          <a:xfrm>
            <a:off x="0" y="6210300"/>
            <a:ext cx="457200" cy="457200"/>
          </a:xfrm>
        </p:spPr>
        <p:txBody>
          <a:bodyPr/>
          <a:lstStyle/>
          <a:p>
            <a:pPr>
              <a:defRPr/>
            </a:pPr>
            <a:fld id="{C4322B7B-F4F8-427A-B822-BB0F613D41C7}" type="slidenum">
              <a:rPr lang="cs-CZ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>
            <a:spLocks noGrp="1"/>
          </p:cNvSpPr>
          <p:nvPr>
            <p:ph idx="1"/>
          </p:nvPr>
        </p:nvSpPr>
        <p:spPr>
          <a:xfrm>
            <a:off x="76200" y="1341764"/>
            <a:ext cx="8229600" cy="5059364"/>
          </a:xfrm>
        </p:spPr>
        <p:txBody>
          <a:bodyPr>
            <a:normAutofit/>
          </a:bodyPr>
          <a:lstStyle/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Pre veľké </a:t>
            </a:r>
            <a:r>
              <a:rPr lang="sk-SK" b="1" dirty="0" smtClean="0"/>
              <a:t>k</a:t>
            </a:r>
            <a:r>
              <a:rPr lang="sk-SK" dirty="0" smtClean="0"/>
              <a:t> nemôže byť splnené:</a:t>
            </a:r>
          </a:p>
        </p:txBody>
      </p:sp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Dosadenie</a:t>
            </a:r>
          </a:p>
        </p:txBody>
      </p:sp>
      <p:sp>
        <p:nvSpPr>
          <p:cNvPr id="10244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663D3-286F-4DDB-BDB2-841FB1C82C31}" type="slidenum">
              <a:rPr lang="cs-CZ"/>
              <a:pPr>
                <a:defRPr/>
              </a:pPr>
              <a:t>10</a:t>
            </a:fld>
            <a:endParaRPr lang="cs-CZ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67544" y="1700808"/>
          <a:ext cx="8323263" cy="2879725"/>
        </p:xfrm>
        <a:graphic>
          <a:graphicData uri="http://schemas.openxmlformats.org/presentationml/2006/ole">
            <p:oleObj spid="_x0000_s35843" name="Equation" r:id="rId3" imgW="4711680" imgH="1625400" progId="Equation.DSMT4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409950" y="5589588"/>
          <a:ext cx="1497013" cy="546100"/>
        </p:xfrm>
        <a:graphic>
          <a:graphicData uri="http://schemas.openxmlformats.org/presentationml/2006/ole">
            <p:oleObj spid="_x0000_s35845" name="Equation" r:id="rId4" imgW="6984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>
            <a:spLocks noGrp="1"/>
          </p:cNvSpPr>
          <p:nvPr>
            <p:ph idx="1"/>
          </p:nvPr>
        </p:nvSpPr>
        <p:spPr>
          <a:xfrm>
            <a:off x="76200" y="1341764"/>
            <a:ext cx="8229600" cy="5059364"/>
          </a:xfrm>
        </p:spPr>
        <p:txBody>
          <a:bodyPr>
            <a:normAutofit/>
          </a:bodyPr>
          <a:lstStyle/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Pre malé </a:t>
            </a:r>
            <a:r>
              <a:rPr lang="sk-SK" b="1" dirty="0" smtClean="0"/>
              <a:t>k</a:t>
            </a:r>
            <a:r>
              <a:rPr lang="sk-SK" dirty="0" smtClean="0"/>
              <a:t> dostávame:</a:t>
            </a:r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err="1" smtClean="0"/>
              <a:t>Numerika</a:t>
            </a:r>
            <a:r>
              <a:rPr lang="sk-SK" dirty="0" smtClean="0"/>
              <a:t> dáva</a:t>
            </a:r>
          </a:p>
          <a:p>
            <a:pPr eaLnBrk="1" hangingPunct="1"/>
            <a:r>
              <a:rPr lang="sk-SK" dirty="0" smtClean="0"/>
              <a:t>Znamená, že loptička vybehne vždy</a:t>
            </a:r>
            <a:endParaRPr lang="sk-SK" dirty="0" smtClean="0"/>
          </a:p>
        </p:txBody>
      </p:sp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Malý koeficient odrazu</a:t>
            </a:r>
            <a:endParaRPr lang="sk-SK" dirty="0" smtClean="0"/>
          </a:p>
        </p:txBody>
      </p:sp>
      <p:sp>
        <p:nvSpPr>
          <p:cNvPr id="10244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663D3-286F-4DDB-BDB2-841FB1C82C31}" type="slidenum">
              <a:rPr lang="cs-CZ"/>
              <a:pPr>
                <a:defRPr/>
              </a:pPr>
              <a:t>11</a:t>
            </a:fld>
            <a:endParaRPr lang="cs-CZ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79512" y="1412776"/>
          <a:ext cx="8323262" cy="495300"/>
        </p:xfrm>
        <a:graphic>
          <a:graphicData uri="http://schemas.openxmlformats.org/presentationml/2006/ole">
            <p:oleObj spid="_x0000_s66562" name="Equation" r:id="rId3" imgW="4711680" imgH="279360" progId="Equation.DSMT4">
              <p:embed/>
            </p:oleObj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2195736" y="2420888"/>
          <a:ext cx="4330700" cy="450850"/>
        </p:xfrm>
        <a:graphic>
          <a:graphicData uri="http://schemas.openxmlformats.org/presentationml/2006/ole">
            <p:oleObj spid="_x0000_s66564" name="Equation" r:id="rId4" imgW="2450880" imgH="253800" progId="Equation.DSMT4">
              <p:embed/>
            </p:oleObj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2915816" y="2924944"/>
          <a:ext cx="3117850" cy="1849437"/>
        </p:xfrm>
        <a:graphic>
          <a:graphicData uri="http://schemas.openxmlformats.org/presentationml/2006/ole">
            <p:oleObj spid="_x0000_s66565" name="Equation" r:id="rId5" imgW="1765080" imgH="1041120" progId="Equation.DSMT4">
              <p:embed/>
            </p:oleObj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3707904" y="4941168"/>
          <a:ext cx="1504950" cy="428625"/>
        </p:xfrm>
        <a:graphic>
          <a:graphicData uri="http://schemas.openxmlformats.org/presentationml/2006/ole">
            <p:oleObj spid="_x0000_s66566" name="Equation" r:id="rId6" imgW="85068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Vodorovný prelet bez rotácie</a:t>
            </a:r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dirty="0" smtClean="0"/>
              <a:t>Všeobecne sa dá riešiť len numericky</a:t>
            </a:r>
            <a:endParaRPr lang="en-US" dirty="0" smtClean="0"/>
          </a:p>
          <a:p>
            <a:pPr lvl="1"/>
            <a:r>
              <a:rPr lang="en-US" dirty="0" err="1" smtClean="0"/>
              <a:t>Trivi</a:t>
            </a:r>
            <a:r>
              <a:rPr lang="sk-SK" dirty="0" err="1" smtClean="0"/>
              <a:t>álna</a:t>
            </a:r>
            <a:r>
              <a:rPr lang="sk-SK" dirty="0" smtClean="0"/>
              <a:t> </a:t>
            </a:r>
            <a:r>
              <a:rPr lang="sk-SK" dirty="0" err="1" smtClean="0"/>
              <a:t>numerika</a:t>
            </a:r>
            <a:r>
              <a:rPr lang="sk-SK" dirty="0" smtClean="0"/>
              <a:t> riešenia nedáva (treba zistiť, ktoré </a:t>
            </a:r>
            <a:r>
              <a:rPr lang="sk-SK" dirty="0" smtClean="0"/>
              <a:t>riešenia sú </a:t>
            </a:r>
            <a:r>
              <a:rPr lang="sk-SK" dirty="0" smtClean="0"/>
              <a:t>fyzikálne)</a:t>
            </a:r>
          </a:p>
          <a:p>
            <a:pPr eaLnBrk="1" hangingPunct="1"/>
            <a:r>
              <a:rPr lang="sk-SK" dirty="0" smtClean="0"/>
              <a:t>Presné riešenie vyžaduje spočítanie šikmého vrhu z miesta odrazu</a:t>
            </a:r>
          </a:p>
          <a:p>
            <a:pPr lvl="1"/>
            <a:r>
              <a:rPr lang="sk-SK" dirty="0" smtClean="0"/>
              <a:t>Riešenie pre </a:t>
            </a:r>
            <a:r>
              <a:rPr lang="sk-SK" b="1" dirty="0" err="1" smtClean="0"/>
              <a:t>y=r</a:t>
            </a:r>
            <a:r>
              <a:rPr lang="sk-SK" dirty="0" smtClean="0"/>
              <a:t> musí existovať a musí v ňom byť </a:t>
            </a:r>
            <a:r>
              <a:rPr lang="en-US" b="1" dirty="0" smtClean="0"/>
              <a:t>|</a:t>
            </a:r>
            <a:r>
              <a:rPr lang="sk-SK" b="1" dirty="0" smtClean="0"/>
              <a:t>x</a:t>
            </a:r>
            <a:r>
              <a:rPr lang="en-US" b="1" dirty="0" smtClean="0"/>
              <a:t>|&gt;R</a:t>
            </a:r>
          </a:p>
          <a:p>
            <a:endParaRPr lang="sk-SK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Vodorovný prelet s rotáciou</a:t>
            </a:r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dirty="0" smtClean="0"/>
              <a:t>Pri odraze sa spotrebuje časť rotačnej energie na impulz rýchlosti</a:t>
            </a:r>
          </a:p>
          <a:p>
            <a:pPr eaLnBrk="1" hangingPunct="1"/>
            <a:r>
              <a:rPr lang="sk-SK" dirty="0" smtClean="0"/>
              <a:t>Zmena hybnosti v smere kolmo na dopad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Zisk pre pozdĺžnu rýchlosť (prešmykovanie počas </a:t>
            </a:r>
            <a:r>
              <a:rPr lang="sk-SK" dirty="0" smtClean="0"/>
              <a:t>celej </a:t>
            </a:r>
            <a:r>
              <a:rPr lang="sk-SK" dirty="0" smtClean="0"/>
              <a:t>zrážky) </a:t>
            </a:r>
            <a:endParaRPr lang="en-US" dirty="0" smtClean="0"/>
          </a:p>
          <a:p>
            <a:endParaRPr lang="sk-SK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13</a:t>
            </a:fld>
            <a:endParaRPr lang="cs-CZ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541588" y="3141663"/>
          <a:ext cx="3295650" cy="600075"/>
        </p:xfrm>
        <a:graphic>
          <a:graphicData uri="http://schemas.openxmlformats.org/presentationml/2006/ole">
            <p:oleObj spid="_x0000_s36866" name="Equation" r:id="rId3" imgW="1536480" imgH="279360" progId="Equation.DSMT4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762125" y="5373688"/>
          <a:ext cx="5418138" cy="844550"/>
        </p:xfrm>
        <a:graphic>
          <a:graphicData uri="http://schemas.openxmlformats.org/presentationml/2006/ole">
            <p:oleObj spid="_x0000_s36868" name="Equation" r:id="rId4" imgW="25272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Vodorovný prelet s rotáciou</a:t>
            </a:r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dirty="0" smtClean="0"/>
              <a:t>Maximálny zisk je daný rýchlosťou rotácie </a:t>
            </a:r>
          </a:p>
          <a:p>
            <a:r>
              <a:rPr lang="sk-SK" dirty="0" smtClean="0"/>
              <a:t>Maximum získame, ak sa rotácia loptičky pri zrážke zastaví 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Upravená podmienka</a:t>
            </a:r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14</a:t>
            </a:fld>
            <a:endParaRPr lang="cs-CZ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635896" y="1700808"/>
          <a:ext cx="979487" cy="844550"/>
        </p:xfrm>
        <a:graphic>
          <a:graphicData uri="http://schemas.openxmlformats.org/presentationml/2006/ole">
            <p:oleObj spid="_x0000_s37890" name="Equation" r:id="rId3" imgW="457200" imgH="393480" progId="Equation.DSMT4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2915816" y="3501008"/>
          <a:ext cx="2641600" cy="844550"/>
        </p:xfrm>
        <a:graphic>
          <a:graphicData uri="http://schemas.openxmlformats.org/presentationml/2006/ole">
            <p:oleObj spid="_x0000_s37891" name="Equation" r:id="rId4" imgW="1231560" imgH="393480" progId="Equation.DSMT4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475656" y="5373216"/>
          <a:ext cx="5934075" cy="927100"/>
        </p:xfrm>
        <a:graphic>
          <a:graphicData uri="http://schemas.openxmlformats.org/presentationml/2006/ole">
            <p:oleObj spid="_x0000_s37892" name="Equation" r:id="rId5" imgW="276840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Vyskočenie s odrazom</a:t>
            </a:r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Loptička dopadne na zvislú stenu jamky</a:t>
            </a:r>
          </a:p>
          <a:p>
            <a:pPr eaLnBrk="1" hangingPunct="1"/>
            <a:r>
              <a:rPr lang="sk-SK" dirty="0" smtClean="0"/>
              <a:t>Podmienka pre rýchlosť</a:t>
            </a:r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Stále platí podmienka z predchádzajúceho modelu</a:t>
            </a:r>
          </a:p>
          <a:p>
            <a:pPr algn="ctr">
              <a:buNone/>
            </a:pPr>
            <a:endParaRPr lang="sk-SK" sz="2800" b="1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15</a:t>
            </a:fld>
            <a:endParaRPr lang="cs-CZ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9552" y="2564904"/>
          <a:ext cx="1444323" cy="1224136"/>
        </p:xfrm>
        <a:graphic>
          <a:graphicData uri="http://schemas.openxmlformats.org/presentationml/2006/ole">
            <p:oleObj spid="_x0000_s38914" name="Equation" r:id="rId3" imgW="749160" imgH="634680" progId="Equation.DSMT4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2771800" y="2708920"/>
          <a:ext cx="5860802" cy="912239"/>
        </p:xfrm>
        <a:graphic>
          <a:graphicData uri="http://schemas.openxmlformats.org/presentationml/2006/ole">
            <p:oleObj spid="_x0000_s38915" name="Equation" r:id="rId4" imgW="3263760" imgH="507960" progId="Equation.DSMT4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3563888" y="4941168"/>
          <a:ext cx="2664296" cy="873961"/>
        </p:xfrm>
        <a:graphic>
          <a:graphicData uri="http://schemas.openxmlformats.org/presentationml/2006/ole">
            <p:oleObj spid="_x0000_s38916" name="Equation" r:id="rId5" imgW="139680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Vyskočenie s odrazom</a:t>
            </a:r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Loptička sa odrazí späť, ale rotácia jej dodá extra zvislú rýchlosť smerom hore</a:t>
            </a:r>
          </a:p>
          <a:p>
            <a:pPr eaLnBrk="1" hangingPunct="1"/>
            <a:r>
              <a:rPr lang="sk-SK" dirty="0" smtClean="0"/>
              <a:t>Môže vyletieť na druhej strane jamky</a:t>
            </a:r>
          </a:p>
          <a:p>
            <a:pPr eaLnBrk="1" hangingPunct="1"/>
            <a:r>
              <a:rPr lang="sk-SK" dirty="0" smtClean="0"/>
              <a:t>Pre neznámu zvislú rýchlosť </a:t>
            </a:r>
            <a:r>
              <a:rPr lang="sk-SK" b="1" dirty="0" smtClean="0"/>
              <a:t>u</a:t>
            </a:r>
            <a:r>
              <a:rPr lang="sk-SK" dirty="0" smtClean="0"/>
              <a:t> platí</a:t>
            </a:r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Rovnosť platí pre dostatočné trenie </a:t>
            </a:r>
          </a:p>
          <a:p>
            <a:pPr algn="ctr">
              <a:buNone/>
            </a:pPr>
            <a:endParaRPr lang="sk-SK" sz="2800" b="1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16</a:t>
            </a:fld>
            <a:endParaRPr lang="cs-CZ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76475" y="4030067"/>
          <a:ext cx="4210050" cy="1127125"/>
        </p:xfrm>
        <a:graphic>
          <a:graphicData uri="http://schemas.openxmlformats.org/presentationml/2006/ole">
            <p:oleObj spid="_x0000_s25602" name="Equation" r:id="rId3" imgW="180324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Vyskočenie s odrazom</a:t>
            </a:r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Vodorovná rýchlosť bude </a:t>
            </a:r>
            <a:r>
              <a:rPr lang="sk-SK" b="1" dirty="0" err="1" smtClean="0"/>
              <a:t>k.v</a:t>
            </a:r>
            <a:endParaRPr lang="sk-SK" dirty="0" smtClean="0"/>
          </a:p>
          <a:p>
            <a:pPr eaLnBrk="1" hangingPunct="1"/>
            <a:r>
              <a:rPr lang="sk-SK" dirty="0" smtClean="0"/>
              <a:t>Aby loptička na druhej strane vyskočila, musí platiť </a:t>
            </a:r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Musí vyskočiť vyššie, ako spadla</a:t>
            </a:r>
          </a:p>
          <a:p>
            <a:pPr eaLnBrk="1" hangingPunct="1"/>
            <a:r>
              <a:rPr lang="sk-SK" dirty="0" smtClean="0"/>
              <a:t>Dosadíme</a:t>
            </a:r>
          </a:p>
          <a:p>
            <a:pPr algn="ctr">
              <a:buNone/>
            </a:pPr>
            <a:endParaRPr lang="sk-SK" sz="2800" b="1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17</a:t>
            </a:fld>
            <a:endParaRPr lang="cs-CZ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55776" y="3140968"/>
          <a:ext cx="4437250" cy="1080120"/>
        </p:xfrm>
        <a:graphic>
          <a:graphicData uri="http://schemas.openxmlformats.org/presentationml/2006/ole">
            <p:oleObj spid="_x0000_s26627" name="Equation" r:id="rId3" imgW="1930320" imgH="4698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33688" y="5300663"/>
          <a:ext cx="3470275" cy="936625"/>
        </p:xfrm>
        <a:graphic>
          <a:graphicData uri="http://schemas.openxmlformats.org/presentationml/2006/ole">
            <p:oleObj spid="_x0000_s26628" name="Equation" r:id="rId4" imgW="160020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Vyskočenie s odrazom</a:t>
            </a:r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Vyriešime pre </a:t>
            </a:r>
            <a:r>
              <a:rPr lang="sk-SK" b="1" dirty="0" smtClean="0"/>
              <a:t>v</a:t>
            </a:r>
          </a:p>
          <a:p>
            <a:pPr eaLnBrk="1" hangingPunct="1"/>
            <a:endParaRPr lang="sk-SK" b="1" dirty="0" smtClean="0"/>
          </a:p>
          <a:p>
            <a:pPr eaLnBrk="1" hangingPunct="1"/>
            <a:r>
              <a:rPr lang="sk-SK" dirty="0" smtClean="0"/>
              <a:t>Pre veľké</a:t>
            </a:r>
            <a:r>
              <a:rPr lang="sk-SK" b="1" dirty="0" smtClean="0"/>
              <a:t> k</a:t>
            </a:r>
          </a:p>
          <a:p>
            <a:pPr eaLnBrk="1" hangingPunct="1"/>
            <a:endParaRPr lang="sk-SK" b="1" dirty="0" smtClean="0"/>
          </a:p>
          <a:p>
            <a:pPr eaLnBrk="1" hangingPunct="1"/>
            <a:r>
              <a:rPr lang="sk-SK" dirty="0" smtClean="0"/>
              <a:t>Pre menšie </a:t>
            </a:r>
            <a:r>
              <a:rPr lang="sk-SK" b="1" dirty="0" smtClean="0"/>
              <a:t>k</a:t>
            </a:r>
            <a:r>
              <a:rPr lang="sk-SK" dirty="0" smtClean="0"/>
              <a:t> potrebná rýchlosť rastie</a:t>
            </a:r>
          </a:p>
          <a:p>
            <a:pPr eaLnBrk="1" hangingPunct="1"/>
            <a:r>
              <a:rPr lang="sk-SK" dirty="0" smtClean="0"/>
              <a:t>Jav nemôže nastať</a:t>
            </a:r>
          </a:p>
          <a:p>
            <a:pPr algn="ctr">
              <a:buNone/>
            </a:pPr>
            <a:endParaRPr lang="sk-SK" sz="2800" b="1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18</a:t>
            </a:fld>
            <a:endParaRPr lang="cs-CZ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635896" y="1340768"/>
          <a:ext cx="3055938" cy="935038"/>
        </p:xfrm>
        <a:graphic>
          <a:graphicData uri="http://schemas.openxmlformats.org/presentationml/2006/ole">
            <p:oleObj spid="_x0000_s27651" name="Equation" r:id="rId3" imgW="1409400" imgH="431640" progId="Equation.DSMT4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289300" y="2636838"/>
          <a:ext cx="1817688" cy="493712"/>
        </p:xfrm>
        <a:graphic>
          <a:graphicData uri="http://schemas.openxmlformats.org/presentationml/2006/ole">
            <p:oleObj spid="_x0000_s27652" name="Equation" r:id="rId4" imgW="8380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Odraz od dna - úvaha</a:t>
            </a:r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dirty="0" smtClean="0"/>
              <a:t>Hybnosť stratená pri odraze je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Získať ju môžeme len z rotácie, </a:t>
            </a:r>
            <a:r>
              <a:rPr lang="sk-SK" dirty="0" smtClean="0"/>
              <a:t>maximum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Podmienka nerovnosti</a:t>
            </a:r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19</a:t>
            </a:fld>
            <a:endParaRPr lang="cs-CZ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987824" y="1916832"/>
          <a:ext cx="2698750" cy="574675"/>
        </p:xfrm>
        <a:graphic>
          <a:graphicData uri="http://schemas.openxmlformats.org/presentationml/2006/ole">
            <p:oleObj spid="_x0000_s39940" name="Equation" r:id="rId3" imgW="1244520" imgH="266400" progId="Equation.DSMT4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3851920" y="3212976"/>
          <a:ext cx="1543050" cy="847725"/>
        </p:xfrm>
        <a:graphic>
          <a:graphicData uri="http://schemas.openxmlformats.org/presentationml/2006/ole">
            <p:oleObj spid="_x0000_s39941" name="Equation" r:id="rId4" imgW="711000" imgH="393480" progId="Equation.DSMT4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1979712" y="5013176"/>
          <a:ext cx="4959350" cy="847725"/>
        </p:xfrm>
        <a:graphic>
          <a:graphicData uri="http://schemas.openxmlformats.org/presentationml/2006/ole">
            <p:oleObj spid="_x0000_s39942" name="Equation" r:id="rId5" imgW="22860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Zadanie</a:t>
            </a:r>
          </a:p>
        </p:txBody>
      </p:sp>
      <p:sp>
        <p:nvSpPr>
          <p:cNvPr id="8198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None/>
            </a:pPr>
            <a:endParaRPr lang="sk-SK" sz="2800" dirty="0" smtClean="0"/>
          </a:p>
          <a:p>
            <a:pPr algn="ctr" eaLnBrk="1" hangingPunct="1">
              <a:buNone/>
            </a:pPr>
            <a:endParaRPr lang="sk-SK" sz="2800" dirty="0" smtClean="0"/>
          </a:p>
          <a:p>
            <a:pPr algn="ctr">
              <a:buNone/>
            </a:pPr>
            <a:r>
              <a:rPr lang="sk-SK" sz="2800" dirty="0" smtClean="0"/>
              <a:t>Často sa stane, že golfová loptička z jamky po tom, ako do nej padla, vybehne. Vysvetlite tento jav a preskúmajte podmienky, za ktorých môže byť pozorovaný.</a:t>
            </a:r>
          </a:p>
        </p:txBody>
      </p:sp>
      <p:sp>
        <p:nvSpPr>
          <p:cNvPr id="8196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6D53F-5678-458C-8465-BBBE4B318563}" type="slidenum">
              <a:rPr lang="cs-CZ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Odraz od dna - úvaha</a:t>
            </a:r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Priamo do jamky spadne len ak</a:t>
            </a:r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Má </a:t>
            </a:r>
            <a:r>
              <a:rPr lang="sk-SK" dirty="0" smtClean="0"/>
              <a:t>zmysel uvažovať len ak</a:t>
            </a:r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20</a:t>
            </a:fld>
            <a:endParaRPr lang="cs-CZ"/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2051720" y="1484784"/>
          <a:ext cx="4959350" cy="847725"/>
        </p:xfrm>
        <a:graphic>
          <a:graphicData uri="http://schemas.openxmlformats.org/presentationml/2006/ole">
            <p:oleObj spid="_x0000_s65540" name="Equation" r:id="rId3" imgW="2286000" imgH="393480" progId="Equation.DSMT4">
              <p:embed/>
            </p:oleObj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2915816" y="3212976"/>
          <a:ext cx="3124200" cy="798513"/>
        </p:xfrm>
        <a:graphic>
          <a:graphicData uri="http://schemas.openxmlformats.org/presentationml/2006/ole">
            <p:oleObj spid="_x0000_s65541" name="Equation" r:id="rId4" imgW="1739880" imgH="444240" progId="Equation.DSMT4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3131840" y="4941168"/>
          <a:ext cx="3375025" cy="1597025"/>
        </p:xfrm>
        <a:graphic>
          <a:graphicData uri="http://schemas.openxmlformats.org/presentationml/2006/ole">
            <p:oleObj spid="_x0000_s65542" name="Equation" r:id="rId5" imgW="1879560" imgH="888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Druhé priblíženie</a:t>
            </a:r>
            <a:endParaRPr lang="sk-SK" dirty="0" smtClean="0"/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dirty="0" smtClean="0"/>
              <a:t>Loptička nesmeruje na stred jamky</a:t>
            </a:r>
            <a:endParaRPr lang="sk-SK" dirty="0" smtClean="0"/>
          </a:p>
          <a:p>
            <a:pPr eaLnBrk="1" hangingPunct="1"/>
            <a:r>
              <a:rPr lang="sk-SK" dirty="0" smtClean="0"/>
              <a:t>Zmeny:</a:t>
            </a:r>
          </a:p>
          <a:p>
            <a:pPr lvl="1"/>
            <a:r>
              <a:rPr lang="sk-SK" dirty="0" smtClean="0"/>
              <a:t>Pri prechode hranou získa rýchlosť smerom do stredu jamky</a:t>
            </a:r>
          </a:p>
          <a:p>
            <a:pPr lvl="1"/>
            <a:r>
              <a:rPr lang="sk-SK" dirty="0" smtClean="0"/>
              <a:t>Pri odraze od hrany získa ďalšiu rýchlosť do stredu</a:t>
            </a:r>
          </a:p>
          <a:p>
            <a:pPr lvl="1"/>
            <a:r>
              <a:rPr lang="sk-SK" dirty="0" smtClean="0"/>
              <a:t>Vzdialenosť, ktorú musí preletieť je kratšia</a:t>
            </a:r>
          </a:p>
          <a:p>
            <a:r>
              <a:rPr lang="sk-SK" dirty="0" smtClean="0"/>
              <a:t>Rovnice sa zapísať dajú, ale sem sa nezmestia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err="1" smtClean="0"/>
              <a:t>J</a:t>
            </a:r>
            <a:r>
              <a:rPr lang="sk-SK" dirty="0" err="1" smtClean="0"/>
              <a:t>eden-a-polté</a:t>
            </a:r>
            <a:r>
              <a:rPr lang="sk-SK" dirty="0" smtClean="0"/>
              <a:t> priblíženie</a:t>
            </a:r>
            <a:endParaRPr lang="sk-SK" dirty="0" smtClean="0"/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dirty="0" smtClean="0"/>
              <a:t>Loptička smeruje na okraj jamky, ťažiskom </a:t>
            </a:r>
            <a:r>
              <a:rPr lang="sk-SK" b="1" dirty="0" smtClean="0"/>
              <a:t>c</a:t>
            </a:r>
            <a:r>
              <a:rPr lang="sk-SK" dirty="0" smtClean="0"/>
              <a:t> od okraja</a:t>
            </a:r>
          </a:p>
          <a:p>
            <a:pPr eaLnBrk="1" hangingPunct="1"/>
            <a:r>
              <a:rPr lang="sk-SK" dirty="0" smtClean="0"/>
              <a:t>Zatočí sa dovnútra?</a:t>
            </a:r>
          </a:p>
          <a:p>
            <a:pPr lvl="1"/>
            <a:r>
              <a:rPr lang="sk-SK" dirty="0" smtClean="0"/>
              <a:t>Odstredivá sila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Dostredivá sila </a:t>
            </a:r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22</a:t>
            </a:fld>
            <a:endParaRPr lang="cs-CZ"/>
          </a:p>
        </p:txBody>
      </p:sp>
      <p:graphicFrame>
        <p:nvGraphicFramePr>
          <p:cNvPr id="68610" name="Object 8"/>
          <p:cNvGraphicFramePr>
            <a:graphicFrameLocks noChangeAspect="1"/>
          </p:cNvGraphicFramePr>
          <p:nvPr/>
        </p:nvGraphicFramePr>
        <p:xfrm>
          <a:off x="4499992" y="2924944"/>
          <a:ext cx="1344613" cy="752475"/>
        </p:xfrm>
        <a:graphic>
          <a:graphicData uri="http://schemas.openxmlformats.org/presentationml/2006/ole">
            <p:oleObj spid="_x0000_s68610" name="Equation" r:id="rId3" imgW="749160" imgH="419040" progId="Equation.DSMT4">
              <p:embed/>
            </p:oleObj>
          </a:graphicData>
        </a:graphic>
      </p:graphicFrame>
      <p:graphicFrame>
        <p:nvGraphicFramePr>
          <p:cNvPr id="68612" name="Object 8"/>
          <p:cNvGraphicFramePr>
            <a:graphicFrameLocks noChangeAspect="1"/>
          </p:cNvGraphicFramePr>
          <p:nvPr/>
        </p:nvGraphicFramePr>
        <p:xfrm>
          <a:off x="2513013" y="5037138"/>
          <a:ext cx="3921125" cy="820737"/>
        </p:xfrm>
        <a:graphic>
          <a:graphicData uri="http://schemas.openxmlformats.org/presentationml/2006/ole">
            <p:oleObj spid="_x0000_s68612" name="Equation" r:id="rId4" imgW="218412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err="1" smtClean="0"/>
              <a:t>J</a:t>
            </a:r>
            <a:r>
              <a:rPr lang="sk-SK" dirty="0" err="1" smtClean="0"/>
              <a:t>eden-a-polté</a:t>
            </a:r>
            <a:r>
              <a:rPr lang="sk-SK" dirty="0" smtClean="0"/>
              <a:t> priblíženie</a:t>
            </a:r>
            <a:endParaRPr lang="sk-SK" dirty="0" smtClean="0"/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dirty="0" smtClean="0"/>
              <a:t>Podmienka pre </a:t>
            </a:r>
            <a:r>
              <a:rPr lang="sk-SK" b="1" dirty="0" smtClean="0"/>
              <a:t>v0</a:t>
            </a:r>
            <a:r>
              <a:rPr lang="sk-SK" dirty="0" smtClean="0"/>
              <a:t> a </a:t>
            </a:r>
            <a:r>
              <a:rPr lang="sk-SK" b="1" dirty="0" smtClean="0"/>
              <a:t>c</a:t>
            </a:r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23</a:t>
            </a:fld>
            <a:endParaRPr lang="cs-CZ"/>
          </a:p>
        </p:txBody>
      </p:sp>
      <p:graphicFrame>
        <p:nvGraphicFramePr>
          <p:cNvPr id="68612" name="Object 8"/>
          <p:cNvGraphicFramePr>
            <a:graphicFrameLocks noChangeAspect="1"/>
          </p:cNvGraphicFramePr>
          <p:nvPr/>
        </p:nvGraphicFramePr>
        <p:xfrm>
          <a:off x="2987824" y="2132856"/>
          <a:ext cx="2801937" cy="911225"/>
        </p:xfrm>
        <a:graphic>
          <a:graphicData uri="http://schemas.openxmlformats.org/presentationml/2006/ole">
            <p:oleObj spid="_x0000_s69635" name="Equation" r:id="rId3" imgW="1562040" imgH="50796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443879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Courier"/>
              </a:rPr>
              <a:t> </a:t>
            </a:r>
            <a:endParaRPr lang="cs-CZ" dirty="0"/>
          </a:p>
        </p:txBody>
      </p:sp>
      <p:pic>
        <p:nvPicPr>
          <p:cNvPr id="69639" name="Picture 7" descr="D:\Martin\2011\TMF\Pripravne_sustredenie\golf2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84984"/>
            <a:ext cx="4572000" cy="303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Na záver</a:t>
            </a:r>
            <a:endParaRPr lang="sk-SK" dirty="0" smtClean="0"/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dirty="0" smtClean="0"/>
              <a:t>V princípe je to triviálny mechanický problém</a:t>
            </a:r>
          </a:p>
          <a:p>
            <a:pPr eaLnBrk="1" hangingPunct="1"/>
            <a:r>
              <a:rPr lang="sk-SK" dirty="0" smtClean="0"/>
              <a:t>V skutočnosti je jeho analytické riešenie veľmi komplikované</a:t>
            </a:r>
          </a:p>
          <a:p>
            <a:pPr eaLnBrk="1" hangingPunct="1"/>
            <a:r>
              <a:rPr lang="sk-SK" dirty="0" smtClean="0"/>
              <a:t>Prirodzeným postupom je </a:t>
            </a:r>
            <a:r>
              <a:rPr lang="sk-SK" b="1" dirty="0" smtClean="0"/>
              <a:t>inteligentná simulácia</a:t>
            </a:r>
          </a:p>
          <a:p>
            <a:pPr lvl="1"/>
            <a:r>
              <a:rPr lang="sk-SK" dirty="0" smtClean="0"/>
              <a:t>Pozor na vhodne zvolené parametre </a:t>
            </a:r>
            <a:r>
              <a:rPr lang="sk-SK" b="1" dirty="0" smtClean="0"/>
              <a:t>k</a:t>
            </a:r>
            <a:r>
              <a:rPr lang="sk-SK" dirty="0" smtClean="0"/>
              <a:t> a </a:t>
            </a:r>
            <a:r>
              <a:rPr lang="sk-SK" b="1" dirty="0" smtClean="0"/>
              <a:t>f</a:t>
            </a:r>
          </a:p>
          <a:p>
            <a:pPr lvl="1"/>
            <a:r>
              <a:rPr lang="sk-SK" dirty="0" smtClean="0"/>
              <a:t>Pozor na kumuláciu nepresností </a:t>
            </a:r>
          </a:p>
          <a:p>
            <a:pPr lvl="1"/>
            <a:r>
              <a:rPr lang="sk-SK" dirty="0" smtClean="0"/>
              <a:t>Podobné systémy môžu byť chaotické</a:t>
            </a:r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Porozumenie</a:t>
            </a:r>
          </a:p>
        </p:txBody>
      </p:sp>
      <p:sp>
        <p:nvSpPr>
          <p:cNvPr id="8198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None/>
            </a:pPr>
            <a:endParaRPr lang="sk-SK" sz="2800" dirty="0" smtClean="0"/>
          </a:p>
          <a:p>
            <a:r>
              <a:rPr lang="sk-SK" sz="2800" dirty="0" smtClean="0"/>
              <a:t>Predpokladáme reálnu golfovú loptičku a jamku (v zmysle pravidiel golfu)</a:t>
            </a:r>
          </a:p>
          <a:p>
            <a:r>
              <a:rPr lang="sk-SK" sz="2800" dirty="0" smtClean="0"/>
              <a:t>Pod pojmom </a:t>
            </a:r>
            <a:r>
              <a:rPr lang="sk-SK" sz="2800" b="1" dirty="0" smtClean="0"/>
              <a:t>padla</a:t>
            </a:r>
            <a:r>
              <a:rPr lang="sk-SK" sz="2800" dirty="0" smtClean="0"/>
              <a:t> si predstavujeme, že sa ťažiskom dostala nad jamku, nie že nutne spadla na dno</a:t>
            </a:r>
          </a:p>
          <a:p>
            <a:r>
              <a:rPr lang="sk-SK" sz="2800" dirty="0" smtClean="0"/>
              <a:t>Podmienky redukujeme na pohyb loptičky (ostatné sú známe parametre plus mínus nepresnosti)</a:t>
            </a:r>
          </a:p>
        </p:txBody>
      </p:sp>
      <p:sp>
        <p:nvSpPr>
          <p:cNvPr id="8196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6D53F-5678-458C-8465-BBBE4B318563}" type="slidenum">
              <a:rPr lang="cs-CZ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Parametre</a:t>
            </a:r>
          </a:p>
        </p:txBody>
      </p:sp>
      <p:sp>
        <p:nvSpPr>
          <p:cNvPr id="9222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sz="3200" dirty="0" smtClean="0"/>
              <a:t>Hmotnosť loptičky </a:t>
            </a:r>
            <a:r>
              <a:rPr lang="sk-SK" sz="3200" b="1" dirty="0" smtClean="0"/>
              <a:t>m</a:t>
            </a:r>
            <a:r>
              <a:rPr lang="sk-SK" sz="3200" dirty="0" smtClean="0"/>
              <a:t>=45,93 g</a:t>
            </a:r>
          </a:p>
          <a:p>
            <a:pPr eaLnBrk="1" hangingPunct="1"/>
            <a:r>
              <a:rPr lang="sk-SK" dirty="0" smtClean="0"/>
              <a:t>Polomer loptičky </a:t>
            </a:r>
            <a:r>
              <a:rPr lang="sk-SK" b="1" dirty="0" smtClean="0"/>
              <a:t>r</a:t>
            </a:r>
            <a:r>
              <a:rPr lang="sk-SK" dirty="0" smtClean="0"/>
              <a:t>=21,33 mm</a:t>
            </a:r>
          </a:p>
          <a:p>
            <a:pPr eaLnBrk="1" hangingPunct="1"/>
            <a:r>
              <a:rPr lang="sk-SK" dirty="0" smtClean="0"/>
              <a:t>Polomer jamky </a:t>
            </a:r>
            <a:r>
              <a:rPr lang="sk-SK" b="1" dirty="0" smtClean="0"/>
              <a:t>R</a:t>
            </a:r>
            <a:r>
              <a:rPr lang="sk-SK" dirty="0" smtClean="0"/>
              <a:t>=54 mm</a:t>
            </a:r>
          </a:p>
          <a:p>
            <a:pPr eaLnBrk="1" hangingPunct="1"/>
            <a:r>
              <a:rPr lang="sk-SK" dirty="0" smtClean="0"/>
              <a:t>Hĺbka jamky </a:t>
            </a:r>
            <a:r>
              <a:rPr lang="sk-SK" b="1" dirty="0" smtClean="0"/>
              <a:t>h</a:t>
            </a:r>
            <a:r>
              <a:rPr lang="sk-SK" dirty="0" smtClean="0"/>
              <a:t>=101,6 mm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Koeficient trenia </a:t>
            </a:r>
            <a:r>
              <a:rPr lang="sk-SK" b="1" dirty="0" smtClean="0"/>
              <a:t>f</a:t>
            </a:r>
            <a:r>
              <a:rPr lang="sk-SK" dirty="0" smtClean="0"/>
              <a:t>=???</a:t>
            </a:r>
            <a:endParaRPr lang="sk-SK" dirty="0" smtClean="0"/>
          </a:p>
          <a:p>
            <a:pPr eaLnBrk="1" hangingPunct="1"/>
            <a:r>
              <a:rPr lang="sk-SK" dirty="0" smtClean="0"/>
              <a:t>Koeficient reštitúcie </a:t>
            </a:r>
            <a:r>
              <a:rPr lang="sk-SK" dirty="0" smtClean="0"/>
              <a:t>rýchlosti </a:t>
            </a:r>
            <a:r>
              <a:rPr lang="sk-SK" b="1" dirty="0" smtClean="0"/>
              <a:t>k</a:t>
            </a:r>
            <a:r>
              <a:rPr lang="sk-SK" dirty="0" smtClean="0"/>
              <a:t>=???</a:t>
            </a:r>
            <a:endParaRPr lang="sk-SK" dirty="0" smtClean="0"/>
          </a:p>
          <a:p>
            <a:pPr eaLnBrk="1" hangingPunct="1"/>
            <a:r>
              <a:rPr lang="sk-SK" dirty="0" smtClean="0"/>
              <a:t>Rýchlosť pohybu </a:t>
            </a:r>
            <a:r>
              <a:rPr lang="sk-SK" b="1" dirty="0" smtClean="0"/>
              <a:t>v0</a:t>
            </a:r>
            <a:endParaRPr lang="sk-SK" dirty="0" smtClean="0"/>
          </a:p>
          <a:p>
            <a:pPr eaLnBrk="1" hangingPunct="1">
              <a:buNone/>
            </a:pPr>
            <a:endParaRPr lang="sk-SK" dirty="0" smtClean="0"/>
          </a:p>
          <a:p>
            <a:pPr lvl="1"/>
            <a:endParaRPr lang="sk-SK" sz="2400" dirty="0" smtClean="0"/>
          </a:p>
          <a:p>
            <a:pPr eaLnBrk="1" hangingPunct="1"/>
            <a:endParaRPr lang="sk-SK" sz="2800" dirty="0" smtClean="0"/>
          </a:p>
        </p:txBody>
      </p:sp>
      <p:sp>
        <p:nvSpPr>
          <p:cNvPr id="9220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A3998-46E6-4CAE-A795-CA3DD527085C}" type="slidenum">
              <a:rPr lang="cs-CZ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83400" y="685800"/>
            <a:ext cx="8521048" cy="639763"/>
          </a:xfrm>
        </p:spPr>
        <p:txBody>
          <a:bodyPr/>
          <a:lstStyle/>
          <a:p>
            <a:pPr eaLnBrk="1" hangingPunct="1"/>
            <a:r>
              <a:rPr lang="sk-SK" dirty="0" smtClean="0"/>
              <a:t> Prvé priblíženie</a:t>
            </a:r>
          </a:p>
        </p:txBody>
      </p:sp>
      <p:sp>
        <p:nvSpPr>
          <p:cNvPr id="1024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sk-SK" dirty="0" smtClean="0"/>
          </a:p>
          <a:p>
            <a:pPr eaLnBrk="1" hangingPunct="1"/>
            <a:r>
              <a:rPr lang="sk-SK" b="1" dirty="0" smtClean="0"/>
              <a:t>Loptička smeruje na stred jamky</a:t>
            </a:r>
          </a:p>
          <a:p>
            <a:pPr eaLnBrk="1" hangingPunct="1"/>
            <a:r>
              <a:rPr lang="sk-SK" dirty="0" smtClean="0"/>
              <a:t>Loptička je homogénna guľa</a:t>
            </a:r>
          </a:p>
          <a:p>
            <a:pPr eaLnBrk="1" hangingPunct="1"/>
            <a:r>
              <a:rPr lang="sk-SK" dirty="0" smtClean="0"/>
              <a:t>Hrany jamky sú absolútne ostré</a:t>
            </a:r>
          </a:p>
          <a:p>
            <a:pPr eaLnBrk="1" hangingPunct="1"/>
            <a:r>
              <a:rPr lang="sk-SK" dirty="0" smtClean="0"/>
              <a:t>Odpor vzduchu neuvažujeme</a:t>
            </a:r>
          </a:p>
        </p:txBody>
      </p:sp>
      <p:sp>
        <p:nvSpPr>
          <p:cNvPr id="10244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663D3-286F-4DDB-BDB2-841FB1C82C31}" type="slidenum">
              <a:rPr lang="cs-CZ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Vodorovný prelet bez rotácie</a:t>
            </a:r>
          </a:p>
        </p:txBody>
      </p:sp>
      <p:sp>
        <p:nvSpPr>
          <p:cNvPr id="1024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dirty="0" smtClean="0"/>
              <a:t>Model minimálneho trenia </a:t>
            </a:r>
          </a:p>
          <a:p>
            <a:pPr eaLnBrk="1" hangingPunct="1"/>
            <a:r>
              <a:rPr lang="sk-SK" dirty="0" smtClean="0"/>
              <a:t>Dopad na hranu</a:t>
            </a:r>
          </a:p>
          <a:p>
            <a:pPr eaLnBrk="1" hangingPunct="1"/>
            <a:r>
              <a:rPr lang="sk-SK" dirty="0" smtClean="0"/>
              <a:t>Loptička vylezie von, ak jej vodorovná rýchlosť po odraze bude kladná</a:t>
            </a:r>
          </a:p>
          <a:p>
            <a:pPr eaLnBrk="1" hangingPunct="1"/>
            <a:r>
              <a:rPr lang="sk-SK" dirty="0" smtClean="0"/>
              <a:t>Minimálna potrebná rýchlosť</a:t>
            </a:r>
          </a:p>
          <a:p>
            <a:pPr eaLnBrk="1" hangingPunct="1"/>
            <a:endParaRPr lang="sk-SK" dirty="0" smtClean="0"/>
          </a:p>
        </p:txBody>
      </p:sp>
      <p:sp>
        <p:nvSpPr>
          <p:cNvPr id="10244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663D3-286F-4DDB-BDB2-841FB1C82C31}" type="slidenum">
              <a:rPr lang="cs-CZ"/>
              <a:pPr>
                <a:defRPr/>
              </a:pPr>
              <a:t>6</a:t>
            </a:fld>
            <a:endParaRPr lang="cs-CZ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987824" y="4437112"/>
          <a:ext cx="3290641" cy="1080169"/>
        </p:xfrm>
        <a:graphic>
          <a:graphicData uri="http://schemas.openxmlformats.org/presentationml/2006/ole">
            <p:oleObj spid="_x0000_s34818" name="Equation" r:id="rId3" imgW="139680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Vodorovný prelet bez rotácie</a:t>
            </a:r>
          </a:p>
        </p:txBody>
      </p:sp>
      <p:sp>
        <p:nvSpPr>
          <p:cNvPr id="1024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dirty="0" smtClean="0"/>
              <a:t>Dĺžka vodorovného letu</a:t>
            </a:r>
            <a:endParaRPr lang="en-US" dirty="0" smtClean="0"/>
          </a:p>
          <a:p>
            <a:pPr eaLnBrk="1" hangingPunct="1"/>
            <a:r>
              <a:rPr lang="en-US" dirty="0" smtClean="0"/>
              <a:t>H</a:t>
            </a:r>
            <a:r>
              <a:rPr lang="sk-SK" dirty="0" smtClean="0"/>
              <a:t>ĺ</a:t>
            </a:r>
            <a:r>
              <a:rPr lang="en-US" dirty="0" err="1" smtClean="0"/>
              <a:t>bka</a:t>
            </a:r>
            <a:r>
              <a:rPr lang="en-US" dirty="0" smtClean="0"/>
              <a:t> </a:t>
            </a:r>
            <a:r>
              <a:rPr lang="en-US" dirty="0" err="1" smtClean="0"/>
              <a:t>dopadu</a:t>
            </a:r>
            <a:endParaRPr lang="sk-SK" dirty="0" smtClean="0"/>
          </a:p>
          <a:p>
            <a:pPr eaLnBrk="1" hangingPunct="1"/>
            <a:r>
              <a:rPr lang="sk-SK" dirty="0" smtClean="0"/>
              <a:t>Riešenie</a:t>
            </a:r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Vodorovná rýchlosť</a:t>
            </a:r>
          </a:p>
          <a:p>
            <a:pPr eaLnBrk="1" hangingPunct="1"/>
            <a:r>
              <a:rPr lang="sk-SK" dirty="0" smtClean="0"/>
              <a:t>Zvislá rýchlosť </a:t>
            </a:r>
          </a:p>
          <a:p>
            <a:pPr eaLnBrk="1" hangingPunct="1"/>
            <a:endParaRPr lang="sk-SK" dirty="0" smtClean="0"/>
          </a:p>
        </p:txBody>
      </p:sp>
      <p:sp>
        <p:nvSpPr>
          <p:cNvPr id="10244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663D3-286F-4DDB-BDB2-841FB1C82C31}" type="slidenum">
              <a:rPr lang="cs-CZ"/>
              <a:pPr>
                <a:defRPr/>
              </a:pPr>
              <a:t>7</a:t>
            </a:fld>
            <a:endParaRPr lang="cs-CZ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436096" y="1412776"/>
          <a:ext cx="2188717" cy="504056"/>
        </p:xfrm>
        <a:graphic>
          <a:graphicData uri="http://schemas.openxmlformats.org/presentationml/2006/ole">
            <p:oleObj spid="_x0000_s1028" name="Equation" r:id="rId3" imgW="1104840" imgH="25380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912" y="1916832"/>
          <a:ext cx="2285091" cy="864096"/>
        </p:xfrm>
        <a:graphic>
          <a:graphicData uri="http://schemas.openxmlformats.org/presentationml/2006/ole">
            <p:oleObj spid="_x0000_s1029" name="Equation" r:id="rId4" imgW="1346040" imgH="50796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644008" y="4869160"/>
          <a:ext cx="1117368" cy="492224"/>
        </p:xfrm>
        <a:graphic>
          <a:graphicData uri="http://schemas.openxmlformats.org/presentationml/2006/ole">
            <p:oleObj spid="_x0000_s1030" name="Equation" r:id="rId5" imgW="520560" imgH="228600" progId="Equation.DSMT4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275856" y="5517232"/>
          <a:ext cx="2665413" cy="835025"/>
        </p:xfrm>
        <a:graphic>
          <a:graphicData uri="http://schemas.openxmlformats.org/presentationml/2006/ole">
            <p:oleObj spid="_x0000_s1031" name="Equation" r:id="rId6" imgW="1384200" imgH="431640" progId="Equation.DSMT4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214563" y="2924175"/>
          <a:ext cx="4248150" cy="1641475"/>
        </p:xfrm>
        <a:graphic>
          <a:graphicData uri="http://schemas.openxmlformats.org/presentationml/2006/ole">
            <p:oleObj spid="_x0000_s1032" name="Equation" r:id="rId7" imgW="2501640" imgH="965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Vodorovný prelet bez rotácie</a:t>
            </a:r>
          </a:p>
        </p:txBody>
      </p:sp>
      <p:sp>
        <p:nvSpPr>
          <p:cNvPr id="1024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dirty="0" smtClean="0"/>
              <a:t>Celková rýchlosť 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Pre rýchlosti platí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Pre vzdialenosti platí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Rýchlosť kolmá na rovinu dopadu</a:t>
            </a:r>
          </a:p>
          <a:p>
            <a:pPr eaLnBrk="1" hangingPunct="1"/>
            <a:endParaRPr lang="sk-SK" b="1" dirty="0" smtClean="0"/>
          </a:p>
          <a:p>
            <a:pPr eaLnBrk="1" hangingPunct="1"/>
            <a:endParaRPr lang="sk-SK" dirty="0" smtClean="0"/>
          </a:p>
        </p:txBody>
      </p:sp>
      <p:sp>
        <p:nvSpPr>
          <p:cNvPr id="10244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663D3-286F-4DDB-BDB2-841FB1C82C31}" type="slidenum">
              <a:rPr lang="cs-CZ"/>
              <a:pPr>
                <a:defRPr/>
              </a:pPr>
              <a:t>8</a:t>
            </a:fld>
            <a:endParaRPr lang="cs-CZ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572000" y="4149080"/>
          <a:ext cx="1938338" cy="646112"/>
        </p:xfrm>
        <a:graphic>
          <a:graphicData uri="http://schemas.openxmlformats.org/presentationml/2006/ole">
            <p:oleObj spid="_x0000_s29698" name="Equation" r:id="rId3" imgW="1180800" imgH="39348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419872" y="5373216"/>
          <a:ext cx="2187575" cy="1082675"/>
        </p:xfrm>
        <a:graphic>
          <a:graphicData uri="http://schemas.openxmlformats.org/presentationml/2006/ole">
            <p:oleObj spid="_x0000_s29699" name="Equation" r:id="rId4" imgW="1028520" imgH="507960" progId="Equation.DSMT4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067944" y="2708920"/>
          <a:ext cx="1516062" cy="835025"/>
        </p:xfrm>
        <a:graphic>
          <a:graphicData uri="http://schemas.openxmlformats.org/presentationml/2006/ole">
            <p:oleObj spid="_x0000_s29701" name="Equation" r:id="rId5" imgW="787320" imgH="431640" progId="Equation.DSMT4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3851920" y="1844824"/>
          <a:ext cx="1833562" cy="565150"/>
        </p:xfrm>
        <a:graphic>
          <a:graphicData uri="http://schemas.openxmlformats.org/presentationml/2006/ole">
            <p:oleObj spid="_x0000_s29702" name="Equation" r:id="rId6" imgW="95220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Vodorovný prelet bez rotácie</a:t>
            </a:r>
          </a:p>
        </p:txBody>
      </p:sp>
      <p:sp>
        <p:nvSpPr>
          <p:cNvPr id="1024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dirty="0" smtClean="0"/>
              <a:t>Rýchlosť kolmá na rovinu dopadu zmení smer a prenásobí sa </a:t>
            </a:r>
            <a:r>
              <a:rPr lang="sk-SK" b="1" dirty="0" smtClean="0"/>
              <a:t>k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Rýchlosť v rovine dopadu sa nemení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Loptička prejde za jamku, ak (približne)</a:t>
            </a:r>
          </a:p>
          <a:p>
            <a:pPr eaLnBrk="1" hangingPunct="1"/>
            <a:endParaRPr lang="sk-SK" dirty="0" smtClean="0"/>
          </a:p>
        </p:txBody>
      </p:sp>
      <p:sp>
        <p:nvSpPr>
          <p:cNvPr id="10244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663D3-286F-4DDB-BDB2-841FB1C82C31}" type="slidenum">
              <a:rPr lang="cs-CZ"/>
              <a:pPr>
                <a:defRPr/>
              </a:pPr>
              <a:t>9</a:t>
            </a:fld>
            <a:endParaRPr lang="cs-CZ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203848" y="2492896"/>
          <a:ext cx="2160240" cy="488063"/>
        </p:xfrm>
        <a:graphic>
          <a:graphicData uri="http://schemas.openxmlformats.org/presentationml/2006/ole">
            <p:oleObj spid="_x0000_s31747" name="Equation" r:id="rId3" imgW="1015920" imgH="22860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979712" y="5157192"/>
          <a:ext cx="4791075" cy="546100"/>
        </p:xfrm>
        <a:graphic>
          <a:graphicData uri="http://schemas.openxmlformats.org/presentationml/2006/ole">
            <p:oleObj spid="_x0000_s31748" name="Equation" r:id="rId4" imgW="2234880" imgH="253800" progId="Equation.DSMT4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3465513" y="3703638"/>
          <a:ext cx="1782762" cy="515937"/>
        </p:xfrm>
        <a:graphic>
          <a:graphicData uri="http://schemas.openxmlformats.org/presentationml/2006/ole">
            <p:oleObj spid="_x0000_s31750" name="Equation" r:id="rId5" imgW="83808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E7DD3B"/>
      </a:accent2>
      <a:accent3>
        <a:srgbClr val="1B587C"/>
      </a:accent3>
      <a:accent4>
        <a:srgbClr val="7BCD31"/>
      </a:accent4>
      <a:accent5>
        <a:srgbClr val="30C5A0"/>
      </a:accent5>
      <a:accent6>
        <a:srgbClr val="8931BB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1178</TotalTime>
  <Words>638</Words>
  <Application>Microsoft Office PowerPoint</Application>
  <PresentationFormat>On-screen Show (4:3)</PresentationFormat>
  <Paragraphs>209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Theme1</vt:lpstr>
      <vt:lpstr>Equation</vt:lpstr>
      <vt:lpstr>MathType 6.0 Equation</vt:lpstr>
      <vt:lpstr>Neposlušná  golfová  loptička</vt:lpstr>
      <vt:lpstr> Zadanie</vt:lpstr>
      <vt:lpstr> Porozumenie</vt:lpstr>
      <vt:lpstr> Parametre</vt:lpstr>
      <vt:lpstr> Prvé priblíženie</vt:lpstr>
      <vt:lpstr> Vodorovný prelet bez rotácie</vt:lpstr>
      <vt:lpstr> Vodorovný prelet bez rotácie</vt:lpstr>
      <vt:lpstr> Vodorovný prelet bez rotácie</vt:lpstr>
      <vt:lpstr> Vodorovný prelet bez rotácie</vt:lpstr>
      <vt:lpstr> Dosadenie</vt:lpstr>
      <vt:lpstr> Malý koeficient odrazu</vt:lpstr>
      <vt:lpstr> Vodorovný prelet bez rotácie</vt:lpstr>
      <vt:lpstr> Vodorovný prelet s rotáciou</vt:lpstr>
      <vt:lpstr> Vodorovný prelet s rotáciou</vt:lpstr>
      <vt:lpstr> Vyskočenie s odrazom</vt:lpstr>
      <vt:lpstr> Vyskočenie s odrazom</vt:lpstr>
      <vt:lpstr> Vyskočenie s odrazom</vt:lpstr>
      <vt:lpstr> Vyskočenie s odrazom</vt:lpstr>
      <vt:lpstr> Odraz od dna - úvaha</vt:lpstr>
      <vt:lpstr> Odraz od dna - úvaha</vt:lpstr>
      <vt:lpstr> Druhé priblíženie</vt:lpstr>
      <vt:lpstr> Jeden-a-polté priblíženie</vt:lpstr>
      <vt:lpstr> Jeden-a-polté priblíženie</vt:lpstr>
      <vt:lpstr> Na záver</vt:lpstr>
    </vt:vector>
  </TitlesOfParts>
  <Company>SAV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Turnaj mladých fyzikov Ako si pripraviť prezentáciu</dc:title>
  <dc:creator>Martin Plesch</dc:creator>
  <cp:lastModifiedBy>Martin Plesch</cp:lastModifiedBy>
  <cp:revision>88</cp:revision>
  <cp:lastPrinted>1601-01-01T00:00:00Z</cp:lastPrinted>
  <dcterms:created xsi:type="dcterms:W3CDTF">2002-02-20T12:03:45Z</dcterms:created>
  <dcterms:modified xsi:type="dcterms:W3CDTF">2011-10-20T08:35:22Z</dcterms:modified>
</cp:coreProperties>
</file>